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B32BA2-492B-418B-976E-2CBF0FBF24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Professionals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3E7BDB-D259-45B1-B27F-739D1D27C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Pinellas county Schools</a:t>
            </a:r>
          </a:p>
          <a:p>
            <a:r>
              <a:rPr lang="en-US" dirty="0"/>
              <a:t>May 3, 2019</a:t>
            </a:r>
          </a:p>
        </p:txBody>
      </p:sp>
    </p:spTree>
    <p:extLst>
      <p:ext uri="{BB962C8B-B14F-4D97-AF65-F5344CB8AC3E}">
        <p14:creationId xmlns:p14="http://schemas.microsoft.com/office/powerpoint/2010/main" val="2402156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DAC9C6-325C-40EE-9F20-CCD61F7D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Presentation</a:t>
            </a:r>
            <a:br>
              <a:rPr lang="en-US" dirty="0"/>
            </a:br>
            <a:r>
              <a:rPr lang="en-US" sz="2400" dirty="0"/>
              <a:t>Scott Livernois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5D6D9E-A18A-495A-B6F6-632B34B9C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Format and flow of presentation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3400" dirty="0"/>
              <a:t>Proposed Project Staff and Functions  (0-10 points)</a:t>
            </a:r>
          </a:p>
          <a:p>
            <a:r>
              <a:rPr lang="en-US" dirty="0"/>
              <a:t> Identify the key staff positions and names of the actual staff members to be assigned to these positions for this project:</a:t>
            </a:r>
          </a:p>
          <a:p>
            <a:pPr lvl="0"/>
            <a:r>
              <a:rPr lang="en-US" dirty="0"/>
              <a:t>Principal or Project Executive</a:t>
            </a:r>
          </a:p>
          <a:p>
            <a:pPr lvl="0"/>
            <a:r>
              <a:rPr lang="en-US" dirty="0"/>
              <a:t>Project Manager</a:t>
            </a:r>
          </a:p>
          <a:p>
            <a:pPr lvl="0"/>
            <a:r>
              <a:rPr lang="en-US" dirty="0"/>
              <a:t>Project Support Staff</a:t>
            </a:r>
          </a:p>
          <a:p>
            <a:pPr lvl="0"/>
            <a:r>
              <a:rPr lang="en-US" dirty="0"/>
              <a:t>Consultants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Describe their individual abilities and experience and indicate the function of each within the organization and their proposed duties and responsibilities on this project.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60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081BB4-2F51-42D2-BA9E-E4BA7E0B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Two</a:t>
            </a:r>
            <a:br>
              <a:rPr lang="en-US" dirty="0"/>
            </a:br>
            <a:r>
              <a:rPr lang="en-US" sz="2400" dirty="0"/>
              <a:t>Mike Hewett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1E9539-E450-4BB4-A00F-6185F5838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0" lvl="4" indent="0">
              <a:buNone/>
            </a:pPr>
            <a:r>
              <a:rPr lang="en-US" sz="2400" dirty="0"/>
              <a:t>Knowledge of the Site and Local Conditions (0-25 points)</a:t>
            </a:r>
            <a:endParaRPr lang="en-US" dirty="0"/>
          </a:p>
          <a:p>
            <a:r>
              <a:rPr lang="en-US" dirty="0"/>
              <a:t>Demonstrate knowledge of the project site, facility’s existing conditions as they pertain to the project, and local ordinances or school specific uses that could have an effect on design.</a:t>
            </a:r>
          </a:p>
        </p:txBody>
      </p:sp>
    </p:spTree>
    <p:extLst>
      <p:ext uri="{BB962C8B-B14F-4D97-AF65-F5344CB8AC3E}">
        <p14:creationId xmlns:p14="http://schemas.microsoft.com/office/powerpoint/2010/main" val="2705806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466362-6D68-4175-95C4-57600A00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Three</a:t>
            </a:r>
            <a:br>
              <a:rPr lang="en-US" dirty="0"/>
            </a:br>
            <a:r>
              <a:rPr lang="en-US" sz="2400" dirty="0"/>
              <a:t>Scott Livernois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4AA295-E9F0-47F2-B88F-8B5CDAB7A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en-US" sz="2400" dirty="0"/>
              <a:t>	Master Plan and Building Design (0-50 points)</a:t>
            </a:r>
          </a:p>
          <a:p>
            <a:r>
              <a:rPr lang="en-US" dirty="0"/>
              <a:t> Your approach for New Construction, Remodel and Renovation project at Northeast High School shall include but not be limited to:</a:t>
            </a:r>
          </a:p>
          <a:p>
            <a:pPr lvl="4"/>
            <a:r>
              <a:rPr lang="en-US" dirty="0"/>
              <a:t>Design of the new Auditorium Lobby and Interior Renovations</a:t>
            </a:r>
          </a:p>
          <a:p>
            <a:pPr lvl="4"/>
            <a:r>
              <a:rPr lang="en-US" dirty="0"/>
              <a:t>Design and Interior Renovations of Building 17</a:t>
            </a:r>
          </a:p>
          <a:p>
            <a:pPr lvl="4"/>
            <a:r>
              <a:rPr lang="en-US" dirty="0"/>
              <a:t>Design of the reworked site grading</a:t>
            </a:r>
          </a:p>
          <a:p>
            <a:pPr lvl="4"/>
            <a:r>
              <a:rPr lang="en-US" dirty="0"/>
              <a:t>Design for the Media Center to be considered as an alternate</a:t>
            </a:r>
          </a:p>
          <a:p>
            <a:pPr lvl="4"/>
            <a:r>
              <a:rPr lang="en-US" dirty="0"/>
              <a:t>Construction Phasing Schedule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3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CA0D40-576A-45A4-A96C-56042244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Four</a:t>
            </a:r>
            <a:br>
              <a:rPr lang="en-US" dirty="0"/>
            </a:br>
            <a:r>
              <a:rPr lang="en-US" sz="2400" dirty="0"/>
              <a:t>Doug </a:t>
            </a:r>
            <a:r>
              <a:rPr lang="en-US" sz="2400" dirty="0" err="1"/>
              <a:t>Pollei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C319A1-CF21-4C9F-AE85-1FEFC4C49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en-US" sz="2400" dirty="0"/>
              <a:t>Construction Budget/Value Engineering (0-15 points)</a:t>
            </a:r>
          </a:p>
          <a:p>
            <a:r>
              <a:rPr lang="en-US" dirty="0"/>
              <a:t>Demonstrate knowledge and experience in construction techniques and the recommendation of materials and phasing options for the project to create an optimum value in meeting the projects’ budget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8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F090C-EB8B-4DA6-9CB8-EE23BB9CC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r>
              <a:rPr lang="en-US" sz="2400" dirty="0"/>
              <a:t>Clint </a:t>
            </a:r>
            <a:r>
              <a:rPr lang="en-US" sz="2400" dirty="0" err="1"/>
              <a:t>HErbic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B3880E-5DE4-46BF-9259-F6CF5B4D0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of selection process</a:t>
            </a:r>
          </a:p>
          <a:p>
            <a:r>
              <a:rPr lang="en-US" dirty="0"/>
              <a:t>Financials and Evaluations</a:t>
            </a:r>
          </a:p>
          <a:p>
            <a:r>
              <a:rPr lang="en-US" dirty="0"/>
              <a:t>Tabs scored by Committee members</a:t>
            </a:r>
          </a:p>
          <a:p>
            <a:r>
              <a:rPr lang="en-US" dirty="0"/>
              <a:t>Suggestions and tips</a:t>
            </a:r>
          </a:p>
          <a:p>
            <a:r>
              <a:rPr lang="en-US" dirty="0"/>
              <a:t>Presentation tips and format</a:t>
            </a:r>
          </a:p>
          <a:p>
            <a:r>
              <a:rPr lang="en-US" dirty="0"/>
              <a:t>Presentation questions and content</a:t>
            </a:r>
          </a:p>
          <a:p>
            <a:r>
              <a:rPr lang="en-US" dirty="0"/>
              <a:t>Forum wrap-up</a:t>
            </a:r>
          </a:p>
        </p:txBody>
      </p:sp>
    </p:spTree>
    <p:extLst>
      <p:ext uri="{BB962C8B-B14F-4D97-AF65-F5344CB8AC3E}">
        <p14:creationId xmlns:p14="http://schemas.microsoft.com/office/powerpoint/2010/main" val="251432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D14197-21CF-4D46-BB89-B4F65DAAD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Selection Process</a:t>
            </a:r>
            <a:br>
              <a:rPr lang="en-US" dirty="0"/>
            </a:br>
            <a:r>
              <a:rPr lang="en-US" sz="2400" dirty="0"/>
              <a:t>Clint </a:t>
            </a:r>
            <a:r>
              <a:rPr lang="en-US" sz="2400" dirty="0" err="1"/>
              <a:t>HErbic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6A0CB7-D360-4698-8B62-31E413E9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forum:  To seek the highest quality submittals as possible and ensure design professionals have a thorough understanding of the process</a:t>
            </a:r>
          </a:p>
          <a:p>
            <a:r>
              <a:rPr lang="en-US" dirty="0"/>
              <a:t>Flow of tabs:  Team              Experience             Examples</a:t>
            </a:r>
          </a:p>
          <a:p>
            <a:r>
              <a:rPr lang="en-US" b="1" dirty="0"/>
              <a:t>Relevancy cannot be overstated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285A751D-F6F9-442E-B5D0-B6C182562823}"/>
              </a:ext>
            </a:extLst>
          </p:cNvPr>
          <p:cNvSpPr/>
          <p:nvPr/>
        </p:nvSpPr>
        <p:spPr>
          <a:xfrm>
            <a:off x="3926049" y="2868583"/>
            <a:ext cx="51172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F262FB84-8696-4A1B-81E0-55C077D196BB}"/>
              </a:ext>
            </a:extLst>
          </p:cNvPr>
          <p:cNvSpPr/>
          <p:nvPr/>
        </p:nvSpPr>
        <p:spPr>
          <a:xfrm>
            <a:off x="5997352" y="2868583"/>
            <a:ext cx="51172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5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6FAC8A-488E-43B5-8BDE-B83F20227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Financials and evaluations</a:t>
            </a:r>
            <a:br>
              <a:rPr lang="en-US" dirty="0"/>
            </a:br>
            <a:r>
              <a:rPr lang="en-US" sz="2400" dirty="0"/>
              <a:t>joe </a:t>
            </a:r>
            <a:r>
              <a:rPr lang="en-US" sz="2400" dirty="0" err="1"/>
              <a:t>Maceda</a:t>
            </a:r>
            <a:r>
              <a:rPr lang="en-US" sz="2400" dirty="0"/>
              <a:t> and Scott Livernois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F408A4-8F2E-478B-A547-4410392FA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Financials</a:t>
            </a:r>
          </a:p>
          <a:p>
            <a:r>
              <a:rPr lang="en-US" dirty="0"/>
              <a:t>Evaluations</a:t>
            </a:r>
          </a:p>
        </p:txBody>
      </p:sp>
    </p:spTree>
    <p:extLst>
      <p:ext uri="{BB962C8B-B14F-4D97-AF65-F5344CB8AC3E}">
        <p14:creationId xmlns:p14="http://schemas.microsoft.com/office/powerpoint/2010/main" val="164326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F4F22-EF34-49BE-9393-2B4A6BDE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 5 – Your Team			</a:t>
            </a:r>
            <a:br>
              <a:rPr lang="en-US" dirty="0"/>
            </a:br>
            <a:r>
              <a:rPr lang="en-US" sz="2400" dirty="0"/>
              <a:t>Doug </a:t>
            </a:r>
            <a:r>
              <a:rPr lang="en-US" sz="2400" dirty="0" err="1"/>
              <a:t>Pollei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0D48A6-781F-47C9-A152-EC4E3B1D4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Organization</a:t>
            </a:r>
          </a:p>
          <a:p>
            <a:r>
              <a:rPr lang="en-US" dirty="0"/>
              <a:t>Team Relationship</a:t>
            </a:r>
          </a:p>
          <a:p>
            <a:r>
              <a:rPr lang="en-US" dirty="0"/>
              <a:t>Relevant Project Experience </a:t>
            </a:r>
          </a:p>
          <a:p>
            <a:r>
              <a:rPr lang="en-US"/>
              <a:t>Cohesive Resumes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84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85346A-5A7B-444F-A31F-AF3B20BD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 6 – Your Experience and Knowledge</a:t>
            </a:r>
            <a:br>
              <a:rPr lang="en-US" dirty="0"/>
            </a:br>
            <a:r>
              <a:rPr lang="en-US" sz="2400" dirty="0"/>
              <a:t>Mike Hewett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866300-A728-4055-B7D9-C0A987228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You Learned From Previous Projects</a:t>
            </a:r>
          </a:p>
          <a:p>
            <a:r>
              <a:rPr lang="en-US" dirty="0"/>
              <a:t>Relevancy of Projects</a:t>
            </a:r>
          </a:p>
          <a:p>
            <a:r>
              <a:rPr lang="en-US"/>
              <a:t>Similar Project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6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890FBE-F6E5-4275-98CB-736F3B7D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 7 – Examples of Relevant Projects</a:t>
            </a:r>
            <a:br>
              <a:rPr lang="en-US" dirty="0"/>
            </a:br>
            <a:r>
              <a:rPr lang="en-US" sz="2400" dirty="0"/>
              <a:t>Scott Livernois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6C8A8A-AEDA-4030-8934-F07F329D0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detailed project page for projects that are relevant to the advertised project</a:t>
            </a:r>
          </a:p>
          <a:p>
            <a:r>
              <a:rPr lang="en-US" dirty="0"/>
              <a:t>Describe how those projects may be relevant to a portion of the scope of the advertised project</a:t>
            </a:r>
          </a:p>
          <a:p>
            <a:r>
              <a:rPr lang="en-US" dirty="0"/>
              <a:t>Importance of the budget in the example projects and how they relate to the advertised project.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7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8F09FB-69E6-4E0D-9CC3-A67426BB1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Submittal tips and suggestions</a:t>
            </a:r>
            <a:br>
              <a:rPr lang="en-US" dirty="0"/>
            </a:br>
            <a:r>
              <a:rPr lang="en-US" sz="2400" dirty="0"/>
              <a:t>Clint </a:t>
            </a:r>
            <a:r>
              <a:rPr lang="en-US" sz="2400" dirty="0" err="1"/>
              <a:t>Herbic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70335E-FD8A-41C0-BC70-47E905CC9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questions, we change them from time to time</a:t>
            </a:r>
          </a:p>
          <a:p>
            <a:r>
              <a:rPr lang="en-US" dirty="0"/>
              <a:t>Have a library of projects and pick the ones most relevant to the proposed project</a:t>
            </a:r>
          </a:p>
          <a:p>
            <a:r>
              <a:rPr lang="en-US" dirty="0"/>
              <a:t>Explain how your prior projects are relevant to the proposed project or explain any relationships that exist between prior projects and proposed project</a:t>
            </a:r>
          </a:p>
          <a:p>
            <a:r>
              <a:rPr lang="en-US" dirty="0"/>
              <a:t>Always read the final product before submitting</a:t>
            </a:r>
          </a:p>
          <a:p>
            <a:r>
              <a:rPr lang="en-US" dirty="0"/>
              <a:t>Make our work difficult for 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047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8F8E1B-0D81-44AE-B531-C3DD1C63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Overview</a:t>
            </a:r>
            <a:br>
              <a:rPr lang="en-US" dirty="0"/>
            </a:br>
            <a:r>
              <a:rPr lang="en-US" sz="2400" dirty="0"/>
              <a:t>Clint </a:t>
            </a:r>
            <a:r>
              <a:rPr lang="en-US" sz="2400" dirty="0" err="1"/>
              <a:t>HErbic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53B5CC-0471-451C-8318-43C5F18FD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Adjust your presentation to the questions, they change quite often</a:t>
            </a:r>
          </a:p>
          <a:p>
            <a:r>
              <a:rPr lang="en-US" dirty="0"/>
              <a:t>Jump right in – start with question one and skip the “fluff”</a:t>
            </a:r>
          </a:p>
          <a:p>
            <a:r>
              <a:rPr lang="en-US" dirty="0"/>
              <a:t>Practice and watch your time</a:t>
            </a:r>
          </a:p>
        </p:txBody>
      </p:sp>
    </p:spTree>
    <p:extLst>
      <p:ext uri="{BB962C8B-B14F-4D97-AF65-F5344CB8AC3E}">
        <p14:creationId xmlns:p14="http://schemas.microsoft.com/office/powerpoint/2010/main" val="10192175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62</TotalTime>
  <Words>360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DESIGN Professionals forum</vt:lpstr>
      <vt:lpstr>Agenda Clint HErbic</vt:lpstr>
      <vt:lpstr>Overview of Selection Process Clint HErbic</vt:lpstr>
      <vt:lpstr>Financials and evaluations joe Maceda and Scott Livernois </vt:lpstr>
      <vt:lpstr>Tab 5 – Your Team    Doug Pollei</vt:lpstr>
      <vt:lpstr>Tab 6 – Your Experience and Knowledge Mike Hewett</vt:lpstr>
      <vt:lpstr>Tab 7 – Examples of Relevant Projects Scott Livernois</vt:lpstr>
      <vt:lpstr>Submittal tips and suggestions Clint Herbic</vt:lpstr>
      <vt:lpstr>Presentation Overview Clint HErbic</vt:lpstr>
      <vt:lpstr>Format of Presentation Scott Livernois</vt:lpstr>
      <vt:lpstr>Question Two Mike Hewett</vt:lpstr>
      <vt:lpstr>Question Three Scott Livernois</vt:lpstr>
      <vt:lpstr>Question Four Doug Pollei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Professionals forum</dc:title>
  <dc:creator>Herbic Clinton</dc:creator>
  <cp:lastModifiedBy>user</cp:lastModifiedBy>
  <cp:revision>11</cp:revision>
  <dcterms:created xsi:type="dcterms:W3CDTF">2019-05-02T17:10:00Z</dcterms:created>
  <dcterms:modified xsi:type="dcterms:W3CDTF">2019-07-24T20:02:54Z</dcterms:modified>
</cp:coreProperties>
</file>